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</p:sldIdLst>
  <p:sldSz cy="5143500" cx="9144000"/>
  <p:notesSz cx="6858000" cy="9144000"/>
  <p:embeddedFontLst>
    <p:embeddedFont>
      <p:font typeface="Raleway"/>
      <p:regular r:id="rId41"/>
      <p:bold r:id="rId42"/>
      <p:italic r:id="rId43"/>
      <p:boldItalic r:id="rId44"/>
    </p:embeddedFont>
    <p:embeddedFont>
      <p:font typeface="Lat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schemas.openxmlformats.org/officeDocument/2006/relationships/font" Target="fonts/Raleway-bold.fntdata"/><Relationship Id="rId41" Type="http://schemas.openxmlformats.org/officeDocument/2006/relationships/font" Target="fonts/Raleway-regular.fntdata"/><Relationship Id="rId22" Type="http://schemas.openxmlformats.org/officeDocument/2006/relationships/slide" Target="slides/slide18.xml"/><Relationship Id="rId44" Type="http://schemas.openxmlformats.org/officeDocument/2006/relationships/font" Target="fonts/Raleway-boldItalic.fntdata"/><Relationship Id="rId21" Type="http://schemas.openxmlformats.org/officeDocument/2006/relationships/slide" Target="slides/slide17.xml"/><Relationship Id="rId43" Type="http://schemas.openxmlformats.org/officeDocument/2006/relationships/font" Target="fonts/Raleway-italic.fntdata"/><Relationship Id="rId24" Type="http://schemas.openxmlformats.org/officeDocument/2006/relationships/slide" Target="slides/slide20.xml"/><Relationship Id="rId46" Type="http://schemas.openxmlformats.org/officeDocument/2006/relationships/font" Target="fonts/Lato-bold.fntdata"/><Relationship Id="rId23" Type="http://schemas.openxmlformats.org/officeDocument/2006/relationships/slide" Target="slides/slide19.xml"/><Relationship Id="rId45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8" Type="http://schemas.openxmlformats.org/officeDocument/2006/relationships/font" Target="fonts/Lato-boldItalic.fntdata"/><Relationship Id="rId25" Type="http://schemas.openxmlformats.org/officeDocument/2006/relationships/slide" Target="slides/slide21.xml"/><Relationship Id="rId47" Type="http://schemas.openxmlformats.org/officeDocument/2006/relationships/font" Target="fonts/Lato-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1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0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2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3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9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199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199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1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i="0" sz="4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6" y="3238450"/>
            <a:ext cx="6331500" cy="1241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Google Shape;58;p11"/>
          <p:cNvCxnSpPr/>
          <p:nvPr/>
        </p:nvCxnSpPr>
        <p:spPr>
          <a:xfrm>
            <a:off x="425200" y="4740000"/>
            <a:ext cx="82967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" name="Google Shape;59;p11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 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12"/>
          <p:cNvCxnSpPr/>
          <p:nvPr/>
        </p:nvCxnSpPr>
        <p:spPr>
          <a:xfrm>
            <a:off x="425200" y="4740000"/>
            <a:ext cx="82967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" name="Google Shape;64;p12"/>
          <p:cNvCxnSpPr/>
          <p:nvPr/>
        </p:nvCxnSpPr>
        <p:spPr>
          <a:xfrm>
            <a:off x="425200" y="415650"/>
            <a:ext cx="8296799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12"/>
          <p:cNvSpPr txBox="1"/>
          <p:nvPr>
            <p:ph type="title"/>
          </p:nvPr>
        </p:nvSpPr>
        <p:spPr>
          <a:xfrm>
            <a:off x="853950" y="1304850"/>
            <a:ext cx="7436099" cy="15383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b="1" i="0" sz="9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b="1"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b="1"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b="1"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b="1"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b="1"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b="1"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b="1"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b="1"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6" name="Google Shape;66;p12"/>
          <p:cNvSpPr txBox="1"/>
          <p:nvPr>
            <p:ph idx="1" type="body"/>
          </p:nvPr>
        </p:nvSpPr>
        <p:spPr>
          <a:xfrm>
            <a:off x="853950" y="2919450"/>
            <a:ext cx="7436099" cy="10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286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286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286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286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286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286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286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 title and description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4572000" y="12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" name="Google Shape;20;p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265500" y="1397350"/>
            <a:ext cx="4045199" cy="1318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b="1" i="0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b="1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b="1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b="1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b="1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b="1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b="1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b="1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"/>
              <a:buNone/>
              <a:defRPr b="1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265500" y="2735370"/>
            <a:ext cx="4045199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b="0" i="0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b="0" i="0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b="0" i="0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b="0" i="0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b="0" i="0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b="0" i="0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b="0" i="0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b="0" i="0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b="0" i="0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 point">
    <p:bg>
      <p:bgPr>
        <a:solidFill>
          <a:srgbClr val="353535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283103" y="712140"/>
            <a:ext cx="6244199" cy="3835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i="0" sz="4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Google Shape;30;p6"/>
          <p:cNvCxnSpPr/>
          <p:nvPr/>
        </p:nvCxnSpPr>
        <p:spPr>
          <a:xfrm>
            <a:off x="425200" y="415650"/>
            <a:ext cx="8296799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6"/>
          <p:cNvCxnSpPr/>
          <p:nvPr/>
        </p:nvCxnSpPr>
        <p:spPr>
          <a:xfrm>
            <a:off x="425200" y="4740000"/>
            <a:ext cx="8296799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6"/>
          <p:cNvSpPr txBox="1"/>
          <p:nvPr>
            <p:ph type="title"/>
          </p:nvPr>
        </p:nvSpPr>
        <p:spPr>
          <a:xfrm>
            <a:off x="406425" y="1806825"/>
            <a:ext cx="8296799" cy="1541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i="0" sz="4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  <a:defRPr b="1" sz="4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2477724" y="415650"/>
            <a:ext cx="6244199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" name="Google Shape;36;p7"/>
          <p:cNvCxnSpPr/>
          <p:nvPr/>
        </p:nvCxnSpPr>
        <p:spPr>
          <a:xfrm>
            <a:off x="2477724" y="4740000"/>
            <a:ext cx="62441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" name="Google Shape;37;p7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" name="Google Shape;38;p7"/>
          <p:cNvSpPr txBox="1"/>
          <p:nvPr>
            <p:ph type="title"/>
          </p:nvPr>
        </p:nvSpPr>
        <p:spPr>
          <a:xfrm>
            <a:off x="2400250" y="575950"/>
            <a:ext cx="6321599" cy="63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2410112" y="1595775"/>
            <a:ext cx="6321599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42;p8"/>
          <p:cNvCxnSpPr/>
          <p:nvPr/>
        </p:nvCxnSpPr>
        <p:spPr>
          <a:xfrm>
            <a:off x="2477724" y="415650"/>
            <a:ext cx="6244199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" name="Google Shape;43;p8"/>
          <p:cNvCxnSpPr/>
          <p:nvPr/>
        </p:nvCxnSpPr>
        <p:spPr>
          <a:xfrm>
            <a:off x="2477724" y="4740000"/>
            <a:ext cx="62441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" name="Google Shape;44;p8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8"/>
          <p:cNvSpPr txBox="1"/>
          <p:nvPr>
            <p:ph type="title"/>
          </p:nvPr>
        </p:nvSpPr>
        <p:spPr>
          <a:xfrm>
            <a:off x="2400250" y="575950"/>
            <a:ext cx="6321599" cy="63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2400302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5650571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303300" y="411575"/>
            <a:ext cx="8520599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 column 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Google Shape;53;p10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" name="Google Shape;54;p10"/>
          <p:cNvSpPr txBox="1"/>
          <p:nvPr>
            <p:ph type="title"/>
          </p:nvPr>
        </p:nvSpPr>
        <p:spPr>
          <a:xfrm>
            <a:off x="319500" y="936600"/>
            <a:ext cx="2807999" cy="755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b="1" i="0" sz="24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b="1" sz="2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b="1" sz="2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b="1" sz="2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b="1" sz="2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b="1" sz="2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b="1" sz="2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b="1" sz="2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b="1" sz="2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319500" y="1846803"/>
            <a:ext cx="2807999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Lato"/>
              <a:buNone/>
              <a:defRPr b="0" i="0" sz="12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599" cy="63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5"/>
            <a:ext cx="6321599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None/>
              <a:defRPr b="0" i="0" sz="18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None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1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</a:pPr>
            <a:r>
              <a:rPr b="1" i="0" lang="en" sz="4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Street Easy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</a:pPr>
            <a:r>
              <a:rPr b="1" i="0" lang="en" sz="4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Custom Boundaries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6" y="3238450"/>
            <a:ext cx="6331500" cy="1241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ato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How people define their search, spatially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265500" y="754200"/>
            <a:ext cx="4045199" cy="36350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Names: word clouds</a:t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 rotWithShape="1">
          <a:blip r:embed="rId3">
            <a:alphaModFix/>
          </a:blip>
          <a:srcRect b="0" l="19538" r="16420" t="0"/>
          <a:stretch/>
        </p:blipFill>
        <p:spPr>
          <a:xfrm>
            <a:off x="4203126" y="0"/>
            <a:ext cx="49408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39" name="Google Shape;139;p23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>
            <p:ph type="title"/>
          </p:nvPr>
        </p:nvSpPr>
        <p:spPr>
          <a:xfrm>
            <a:off x="283103" y="712140"/>
            <a:ext cx="6244200" cy="38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</a:pPr>
            <a:r>
              <a:rPr b="1" i="0" lang="en" sz="4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Custom vs “Official”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Upper West Side</a:t>
            </a:r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 rotWithShape="1">
          <a:blip r:embed="rId3">
            <a:alphaModFix/>
          </a:blip>
          <a:srcRect b="9504" l="37189" r="23551" t="9041"/>
          <a:stretch/>
        </p:blipFill>
        <p:spPr>
          <a:xfrm>
            <a:off x="4572525" y="0"/>
            <a:ext cx="457147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Upper East Side</a:t>
            </a: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 rotWithShape="1">
          <a:blip r:embed="rId3">
            <a:alphaModFix/>
          </a:blip>
          <a:srcRect b="9693" l="33180" r="27570" t="9044"/>
          <a:stretch/>
        </p:blipFill>
        <p:spPr>
          <a:xfrm>
            <a:off x="4563149" y="0"/>
            <a:ext cx="45808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Williamsburg</a:t>
            </a:r>
            <a:endParaRPr/>
          </a:p>
        </p:txBody>
      </p:sp>
      <p:pic>
        <p:nvPicPr>
          <p:cNvPr id="158" name="Google Shape;158;p26"/>
          <p:cNvPicPr preferRelativeResize="0"/>
          <p:nvPr/>
        </p:nvPicPr>
        <p:blipFill rotWithShape="1">
          <a:blip r:embed="rId3">
            <a:alphaModFix/>
          </a:blip>
          <a:srcRect b="9534" l="33211" r="27646" t="9111"/>
          <a:stretch/>
        </p:blipFill>
        <p:spPr>
          <a:xfrm>
            <a:off x="4580849" y="0"/>
            <a:ext cx="45631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Flatiron</a:t>
            </a:r>
            <a:endParaRPr/>
          </a:p>
        </p:txBody>
      </p:sp>
      <p:pic>
        <p:nvPicPr>
          <p:cNvPr id="164" name="Google Shape;164;p27"/>
          <p:cNvPicPr preferRelativeResize="0"/>
          <p:nvPr/>
        </p:nvPicPr>
        <p:blipFill rotWithShape="1">
          <a:blip r:embed="rId3">
            <a:alphaModFix/>
          </a:blip>
          <a:srcRect b="9336" l="35871" r="24931" t="9336"/>
          <a:stretch/>
        </p:blipFill>
        <p:spPr>
          <a:xfrm>
            <a:off x="4572524" y="0"/>
            <a:ext cx="457147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Crown Heights</a:t>
            </a:r>
            <a:endParaRPr/>
          </a:p>
        </p:txBody>
      </p:sp>
      <p:pic>
        <p:nvPicPr>
          <p:cNvPr id="170" name="Google Shape;170;p28"/>
          <p:cNvPicPr preferRelativeResize="0"/>
          <p:nvPr/>
        </p:nvPicPr>
        <p:blipFill rotWithShape="1">
          <a:blip r:embed="rId3">
            <a:alphaModFix/>
          </a:blip>
          <a:srcRect b="18671" l="35783" r="28251" t="8952"/>
          <a:stretch/>
        </p:blipFill>
        <p:spPr>
          <a:xfrm>
            <a:off x="4431074" y="0"/>
            <a:ext cx="47129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Park Slope</a:t>
            </a:r>
            <a:endParaRPr/>
          </a:p>
        </p:txBody>
      </p:sp>
      <p:pic>
        <p:nvPicPr>
          <p:cNvPr id="176" name="Google Shape;176;p29"/>
          <p:cNvPicPr preferRelativeResize="0"/>
          <p:nvPr/>
        </p:nvPicPr>
        <p:blipFill rotWithShape="1">
          <a:blip r:embed="rId3">
            <a:alphaModFix/>
          </a:blip>
          <a:srcRect b="0" l="6775" r="13788" t="0"/>
          <a:stretch/>
        </p:blipFill>
        <p:spPr>
          <a:xfrm>
            <a:off x="4586574" y="0"/>
            <a:ext cx="455742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Prospect park</a:t>
            </a:r>
            <a:endParaRPr/>
          </a:p>
        </p:txBody>
      </p:sp>
      <p:pic>
        <p:nvPicPr>
          <p:cNvPr id="182" name="Google Shape;182;p30"/>
          <p:cNvPicPr preferRelativeResize="0"/>
          <p:nvPr/>
        </p:nvPicPr>
        <p:blipFill rotWithShape="1">
          <a:blip r:embed="rId3">
            <a:alphaModFix/>
          </a:blip>
          <a:srcRect b="0" l="0" r="16638" t="0"/>
          <a:stretch/>
        </p:blipFill>
        <p:spPr>
          <a:xfrm>
            <a:off x="4570800" y="-23400"/>
            <a:ext cx="45731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b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“DOWNTOWN”</a:t>
            </a:r>
            <a:endParaRPr/>
          </a:p>
        </p:txBody>
      </p:sp>
      <p:pic>
        <p:nvPicPr>
          <p:cNvPr id="188" name="Google Shape;188;p31"/>
          <p:cNvPicPr preferRelativeResize="0"/>
          <p:nvPr/>
        </p:nvPicPr>
        <p:blipFill rotWithShape="1">
          <a:blip r:embed="rId3">
            <a:alphaModFix/>
          </a:blip>
          <a:srcRect b="9880" l="33509" r="27375" t="9135"/>
          <a:stretch/>
        </p:blipFill>
        <p:spPr>
          <a:xfrm>
            <a:off x="4563150" y="0"/>
            <a:ext cx="45808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1861150"/>
            <a:ext cx="6308700" cy="30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More than 300k custom maps</a:t>
            </a:r>
            <a:endParaRPr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Of those, more than 35% were created in 2016</a:t>
            </a:r>
            <a:endParaRPr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76272 unique users</a:t>
            </a:r>
            <a:endParaRPr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Yet, only</a:t>
            </a: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7419 of them are professional agents</a:t>
            </a:r>
            <a:endParaRPr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712150"/>
            <a:ext cx="5197199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aleway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Custom boundaries</a:t>
            </a:r>
            <a:endParaRPr/>
          </a:p>
        </p:txBody>
      </p:sp>
      <p:pic>
        <p:nvPicPr>
          <p:cNvPr id="80" name="Google Shape;80;p14"/>
          <p:cNvPicPr preferRelativeResize="0"/>
          <p:nvPr/>
        </p:nvPicPr>
        <p:blipFill rotWithShape="1">
          <a:blip r:embed="rId3">
            <a:alphaModFix/>
          </a:blip>
          <a:srcRect b="31795" l="21643" r="24742" t="6681"/>
          <a:stretch/>
        </p:blipFill>
        <p:spPr>
          <a:xfrm>
            <a:off x="6006875" y="940750"/>
            <a:ext cx="2646775" cy="343365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Hudson Yards </a:t>
            </a:r>
            <a:r>
              <a:rPr b="0" i="1" lang="en" sz="12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(%%hudson%%)</a:t>
            </a:r>
            <a:endParaRPr/>
          </a:p>
        </p:txBody>
      </p:sp>
      <p:pic>
        <p:nvPicPr>
          <p:cNvPr id="194" name="Google Shape;194;p32"/>
          <p:cNvPicPr preferRelativeResize="0"/>
          <p:nvPr/>
        </p:nvPicPr>
        <p:blipFill rotWithShape="1">
          <a:blip r:embed="rId3">
            <a:alphaModFix/>
          </a:blip>
          <a:srcRect b="0" l="0" r="10928" t="0"/>
          <a:stretch/>
        </p:blipFill>
        <p:spPr>
          <a:xfrm>
            <a:off x="4566525" y="0"/>
            <a:ext cx="45774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Whole foods</a:t>
            </a:r>
            <a:endParaRPr/>
          </a:p>
        </p:txBody>
      </p:sp>
      <p:pic>
        <p:nvPicPr>
          <p:cNvPr id="200" name="Google Shape;200;p33"/>
          <p:cNvPicPr preferRelativeResize="0"/>
          <p:nvPr/>
        </p:nvPicPr>
        <p:blipFill rotWithShape="1">
          <a:blip r:embed="rId3">
            <a:alphaModFix/>
          </a:blip>
          <a:srcRect b="9416" l="31531" r="29574" t="9885"/>
          <a:stretch/>
        </p:blipFill>
        <p:spPr>
          <a:xfrm>
            <a:off x="4572525" y="0"/>
            <a:ext cx="457147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Equinox</a:t>
            </a:r>
            <a:endParaRPr/>
          </a:p>
        </p:txBody>
      </p:sp>
      <p:pic>
        <p:nvPicPr>
          <p:cNvPr id="206" name="Google Shape;206;p34"/>
          <p:cNvPicPr preferRelativeResize="0"/>
          <p:nvPr/>
        </p:nvPicPr>
        <p:blipFill rotWithShape="1">
          <a:blip r:embed="rId3">
            <a:alphaModFix/>
          </a:blip>
          <a:srcRect b="9799" l="32085" r="25226" t="8938"/>
          <a:stretch/>
        </p:blipFill>
        <p:spPr>
          <a:xfrm>
            <a:off x="4573656" y="0"/>
            <a:ext cx="498219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5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“Walkable”</a:t>
            </a:r>
            <a:endParaRPr/>
          </a:p>
        </p:txBody>
      </p:sp>
      <p:pic>
        <p:nvPicPr>
          <p:cNvPr id="212" name="Google Shape;212;p35"/>
          <p:cNvPicPr preferRelativeResize="0"/>
          <p:nvPr/>
        </p:nvPicPr>
        <p:blipFill rotWithShape="1">
          <a:blip r:embed="rId3">
            <a:alphaModFix/>
          </a:blip>
          <a:srcRect b="9701" l="36386" r="24671" t="9036"/>
          <a:stretch/>
        </p:blipFill>
        <p:spPr>
          <a:xfrm>
            <a:off x="4567850" y="0"/>
            <a:ext cx="4576147" cy="517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“Train”</a:t>
            </a:r>
            <a:endParaRPr/>
          </a:p>
        </p:txBody>
      </p:sp>
      <p:pic>
        <p:nvPicPr>
          <p:cNvPr id="218" name="Google Shape;218;p36"/>
          <p:cNvPicPr preferRelativeResize="0"/>
          <p:nvPr/>
        </p:nvPicPr>
        <p:blipFill rotWithShape="1">
          <a:blip r:embed="rId3">
            <a:alphaModFix/>
          </a:blip>
          <a:srcRect b="9935" l="43535" r="17803" t="9928"/>
          <a:stretch/>
        </p:blipFill>
        <p:spPr>
          <a:xfrm>
            <a:off x="4567849" y="0"/>
            <a:ext cx="457614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280675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Horisontal House</a:t>
            </a:r>
            <a:endParaRPr/>
          </a:p>
        </p:txBody>
      </p:sp>
      <p:pic>
        <p:nvPicPr>
          <p:cNvPr id="224" name="Google Shape;224;p37"/>
          <p:cNvPicPr preferRelativeResize="0"/>
          <p:nvPr/>
        </p:nvPicPr>
        <p:blipFill rotWithShape="1">
          <a:blip r:embed="rId3">
            <a:alphaModFix/>
          </a:blip>
          <a:srcRect b="0" l="15409" r="25277" t="0"/>
          <a:stretch/>
        </p:blipFill>
        <p:spPr>
          <a:xfrm>
            <a:off x="4577199" y="0"/>
            <a:ext cx="45668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7"/>
          <p:cNvPicPr preferRelativeResize="0"/>
          <p:nvPr/>
        </p:nvPicPr>
        <p:blipFill rotWithShape="1">
          <a:blip r:embed="rId4">
            <a:alphaModFix/>
          </a:blip>
          <a:srcRect b="0" l="14474" r="8529" t="0"/>
          <a:stretch/>
        </p:blipFill>
        <p:spPr>
          <a:xfrm>
            <a:off x="4516449" y="0"/>
            <a:ext cx="54522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7"/>
          <p:cNvSpPr/>
          <p:nvPr/>
        </p:nvSpPr>
        <p:spPr>
          <a:xfrm>
            <a:off x="5037200" y="1974375"/>
            <a:ext cx="779700" cy="1270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7"/>
          <p:cNvSpPr txBox="1"/>
          <p:nvPr/>
        </p:nvSpPr>
        <p:spPr>
          <a:xfrm>
            <a:off x="5861425" y="177614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Horisontal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House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Upper Manhattan: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Alternative separation</a:t>
            </a:r>
            <a:endParaRPr/>
          </a:p>
        </p:txBody>
      </p:sp>
      <p:pic>
        <p:nvPicPr>
          <p:cNvPr id="233" name="Google Shape;233;p38"/>
          <p:cNvPicPr preferRelativeResize="0"/>
          <p:nvPr/>
        </p:nvPicPr>
        <p:blipFill rotWithShape="1">
          <a:blip r:embed="rId3">
            <a:alphaModFix/>
          </a:blip>
          <a:srcRect b="0" l="8095" r="23287" t="0"/>
          <a:stretch/>
        </p:blipFill>
        <p:spPr>
          <a:xfrm>
            <a:off x="4575899" y="0"/>
            <a:ext cx="45681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Upper Manhattan: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Alternative separation</a:t>
            </a:r>
            <a:endParaRPr/>
          </a:p>
        </p:txBody>
      </p:sp>
      <p:pic>
        <p:nvPicPr>
          <p:cNvPr id="239" name="Google Shape;239;p39"/>
          <p:cNvPicPr preferRelativeResize="0"/>
          <p:nvPr/>
        </p:nvPicPr>
        <p:blipFill rotWithShape="1">
          <a:blip r:embed="rId3">
            <a:alphaModFix/>
          </a:blip>
          <a:srcRect b="0" l="15409" r="25277" t="0"/>
          <a:stretch/>
        </p:blipFill>
        <p:spPr>
          <a:xfrm>
            <a:off x="4577199" y="0"/>
            <a:ext cx="456680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244" name="Google Shape;244;p40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0"/>
          <p:cNvSpPr txBox="1"/>
          <p:nvPr>
            <p:ph type="title"/>
          </p:nvPr>
        </p:nvSpPr>
        <p:spPr>
          <a:xfrm>
            <a:off x="283103" y="712140"/>
            <a:ext cx="6244200" cy="38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</a:pPr>
            <a:r>
              <a:rPr b="1" i="0" lang="en" sz="4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Metrics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1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Upper Manhattan: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Alternative separation</a:t>
            </a:r>
            <a:endParaRPr/>
          </a:p>
        </p:txBody>
      </p:sp>
      <p:pic>
        <p:nvPicPr>
          <p:cNvPr id="251" name="Google Shape;251;p41"/>
          <p:cNvPicPr preferRelativeResize="0"/>
          <p:nvPr/>
        </p:nvPicPr>
        <p:blipFill rotWithShape="1">
          <a:blip r:embed="rId3">
            <a:alphaModFix/>
          </a:blip>
          <a:srcRect b="0" l="15409" r="25277" t="0"/>
          <a:stretch/>
        </p:blipFill>
        <p:spPr>
          <a:xfrm>
            <a:off x="4577199" y="0"/>
            <a:ext cx="456680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85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/>
          <p:nvPr>
            <p:ph idx="4294967295" type="title"/>
          </p:nvPr>
        </p:nvSpPr>
        <p:spPr>
          <a:xfrm>
            <a:off x="535775" y="1861150"/>
            <a:ext cx="3656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Official boundaries: SE boundaries</a:t>
            </a:r>
            <a:endParaRPr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Custom boundaries: SE custom boundaries</a:t>
            </a:r>
            <a:endParaRPr/>
          </a:p>
        </p:txBody>
      </p:sp>
      <p:sp>
        <p:nvSpPr>
          <p:cNvPr id="257" name="Google Shape;257;p42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aleway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Terminology</a:t>
            </a:r>
            <a:endParaRPr/>
          </a:p>
        </p:txBody>
      </p:sp>
      <p:pic>
        <p:nvPicPr>
          <p:cNvPr id="258" name="Google Shape;258;p42"/>
          <p:cNvPicPr preferRelativeResize="0"/>
          <p:nvPr/>
        </p:nvPicPr>
        <p:blipFill rotWithShape="1">
          <a:blip r:embed="rId3">
            <a:alphaModFix/>
          </a:blip>
          <a:srcRect b="31795" l="21643" r="24742" t="6681"/>
          <a:stretch/>
        </p:blipFill>
        <p:spPr>
          <a:xfrm>
            <a:off x="6006875" y="940750"/>
            <a:ext cx="2646775" cy="343365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1855" y="0"/>
            <a:ext cx="847213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2991" y="0"/>
            <a:ext cx="885056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4"/>
          <p:cNvSpPr/>
          <p:nvPr/>
        </p:nvSpPr>
        <p:spPr>
          <a:xfrm>
            <a:off x="1199825" y="2951700"/>
            <a:ext cx="739200" cy="870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7399" y="0"/>
            <a:ext cx="89270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5"/>
          <p:cNvSpPr/>
          <p:nvPr/>
        </p:nvSpPr>
        <p:spPr>
          <a:xfrm>
            <a:off x="1047425" y="2455325"/>
            <a:ext cx="2242800" cy="1928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05349" y="97137"/>
            <a:ext cx="4983724" cy="49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7"/>
          <p:cNvSpPr txBox="1"/>
          <p:nvPr>
            <p:ph idx="4294967295" type="title"/>
          </p:nvPr>
        </p:nvSpPr>
        <p:spPr>
          <a:xfrm>
            <a:off x="535775" y="1861150"/>
            <a:ext cx="3656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Official-to-Official Graph</a:t>
            </a:r>
            <a:endParaRPr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Custom-to-Custom Graph</a:t>
            </a:r>
            <a:endParaRPr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Time-to-time comparison</a:t>
            </a:r>
            <a:endParaRPr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Text Mining</a:t>
            </a:r>
            <a:endParaRPr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Sweet_Spots (density)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47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aleway"/>
              <a:buNone/>
            </a:pPr>
            <a:r>
              <a:rPr b="1" i="0" lang="en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Next Steps</a:t>
            </a:r>
            <a:endParaRPr/>
          </a:p>
        </p:txBody>
      </p:sp>
      <p:pic>
        <p:nvPicPr>
          <p:cNvPr id="287" name="Google Shape;287;p47"/>
          <p:cNvPicPr preferRelativeResize="0"/>
          <p:nvPr/>
        </p:nvPicPr>
        <p:blipFill rotWithShape="1">
          <a:blip r:embed="rId3">
            <a:alphaModFix/>
          </a:blip>
          <a:srcRect b="31795" l="21643" r="24742" t="6681"/>
          <a:stretch/>
        </p:blipFill>
        <p:spPr>
          <a:xfrm>
            <a:off x="6006875" y="940750"/>
            <a:ext cx="2646775" cy="343365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8523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1417050" y="2548900"/>
            <a:ext cx="1149600" cy="2192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2645675" y="209374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New Jersey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8523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/>
          <p:nvPr/>
        </p:nvSpPr>
        <p:spPr>
          <a:xfrm>
            <a:off x="6024700" y="3222750"/>
            <a:ext cx="1461600" cy="16656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5948500" y="245514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Forest Hill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8523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/>
          <p:nvPr/>
        </p:nvSpPr>
        <p:spPr>
          <a:xfrm>
            <a:off x="7005050" y="2385000"/>
            <a:ext cx="748500" cy="8532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6897225" y="2946297"/>
            <a:ext cx="3432900" cy="762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Flushing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8523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/>
        </p:nvSpPr>
        <p:spPr>
          <a:xfrm>
            <a:off x="7325900" y="2423600"/>
            <a:ext cx="10590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Jihee’s</a:t>
            </a:r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8448825" y="2860825"/>
            <a:ext cx="329700" cy="24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0"/>
          <p:cNvPicPr preferRelativeResize="0"/>
          <p:nvPr/>
        </p:nvPicPr>
        <p:blipFill rotWithShape="1">
          <a:blip r:embed="rId3">
            <a:alphaModFix/>
          </a:blip>
          <a:srcRect b="6323" l="2769" r="16259" t="9691"/>
          <a:stretch/>
        </p:blipFill>
        <p:spPr>
          <a:xfrm>
            <a:off x="0" y="0"/>
            <a:ext cx="9143998" cy="542757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/>
          <p:nvPr/>
        </p:nvSpPr>
        <p:spPr>
          <a:xfrm>
            <a:off x="4992575" y="3498850"/>
            <a:ext cx="1218000" cy="12282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6213950" y="3036375"/>
            <a:ext cx="18606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Road Grid</a:t>
            </a:r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5298050" y="693475"/>
            <a:ext cx="962700" cy="970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6260750" y="222275"/>
            <a:ext cx="18606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Border Split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27" name="Google Shape;127;p21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 txBox="1"/>
          <p:nvPr>
            <p:ph type="title"/>
          </p:nvPr>
        </p:nvSpPr>
        <p:spPr>
          <a:xfrm>
            <a:off x="283103" y="712140"/>
            <a:ext cx="6244199" cy="3835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aleway"/>
              <a:buNone/>
            </a:pPr>
            <a:r>
              <a:rPr b="1" i="0" lang="en" sz="4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Boundary Names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-2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